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0" r:id="rId2"/>
    <p:sldId id="262" r:id="rId3"/>
    <p:sldId id="258" r:id="rId4"/>
    <p:sldId id="295" r:id="rId5"/>
    <p:sldId id="301" r:id="rId6"/>
    <p:sldId id="302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FF"/>
    <a:srgbClr val="FF3399"/>
    <a:srgbClr val="FF9933"/>
    <a:srgbClr val="3333FF"/>
    <a:srgbClr val="006600"/>
    <a:srgbClr val="0066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40993-5D51-410F-831E-C7D6C3FC6C9D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56AD6-7EAA-43A0-B422-3816FBA76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73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BE61-7B7A-4BEB-98FF-A2DCBF474832}" type="datetimeFigureOut">
              <a:rPr lang="en-US" smtClean="0"/>
              <a:pPr/>
              <a:t>12/25/2025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4"/>
            <a:ext cx="12192000" cy="857256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DESIGN THINKING AND INNOVATION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352" y="5301208"/>
            <a:ext cx="11665296" cy="142192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IN" sz="2400" b="1" dirty="0" err="1" smtClean="0">
                <a:solidFill>
                  <a:srgbClr val="C00000"/>
                </a:solidFill>
              </a:rPr>
              <a:t>Dr.</a:t>
            </a:r>
            <a:r>
              <a:rPr lang="en-IN" sz="2400" b="1" dirty="0" smtClean="0">
                <a:solidFill>
                  <a:srgbClr val="C00000"/>
                </a:solidFill>
              </a:rPr>
              <a:t> D. </a:t>
            </a:r>
            <a:r>
              <a:rPr lang="en-IN" sz="2400" b="1" dirty="0" err="1" smtClean="0">
                <a:solidFill>
                  <a:srgbClr val="C00000"/>
                </a:solidFill>
              </a:rPr>
              <a:t>V</a:t>
            </a:r>
            <a:r>
              <a:rPr lang="en-IN" sz="2400" b="1" dirty="0" err="1" smtClean="0">
                <a:solidFill>
                  <a:srgbClr val="C00000"/>
                </a:solidFill>
              </a:rPr>
              <a:t>enkata</a:t>
            </a:r>
            <a:r>
              <a:rPr lang="en-IN" sz="2400" b="1" dirty="0" smtClean="0">
                <a:solidFill>
                  <a:srgbClr val="C00000"/>
                </a:solidFill>
              </a:rPr>
              <a:t> </a:t>
            </a:r>
            <a:r>
              <a:rPr lang="en-IN" sz="2400" b="1" dirty="0" err="1" smtClean="0">
                <a:solidFill>
                  <a:srgbClr val="C00000"/>
                </a:solidFill>
              </a:rPr>
              <a:t>Subbaiah</a:t>
            </a:r>
            <a:endParaRPr lang="en-IN" sz="2400" b="1" dirty="0">
              <a:solidFill>
                <a:srgbClr val="C00000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IN" sz="2400" b="1" dirty="0"/>
              <a:t>Professor, </a:t>
            </a:r>
            <a:r>
              <a:rPr lang="en-IN" sz="2400" b="1" dirty="0" smtClean="0"/>
              <a:t>Computer Science &amp; Engineering </a:t>
            </a:r>
            <a:r>
              <a:rPr lang="en-IN" sz="2400" b="1" dirty="0"/>
              <a:t>Department</a:t>
            </a:r>
          </a:p>
          <a:p>
            <a:pPr algn="ctr">
              <a:lnSpc>
                <a:spcPct val="120000"/>
              </a:lnSpc>
            </a:pPr>
            <a:r>
              <a:rPr lang="en-IN" sz="2400" b="1" dirty="0" err="1"/>
              <a:t>Lakireddy</a:t>
            </a:r>
            <a:r>
              <a:rPr lang="en-IN" sz="2400" b="1" dirty="0"/>
              <a:t> Bali Reddy College of Engineering (A), </a:t>
            </a:r>
            <a:r>
              <a:rPr lang="en-IN" sz="2400" b="1" dirty="0" err="1"/>
              <a:t>Mylavaram</a:t>
            </a:r>
            <a:endParaRPr lang="en-IN" sz="2400" b="1" dirty="0"/>
          </a:p>
        </p:txBody>
      </p:sp>
      <p:sp>
        <p:nvSpPr>
          <p:cNvPr id="16386" name="AutoShape 2" descr="Design Thinking for Product Development at Welingka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412776"/>
            <a:ext cx="3024336" cy="302433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79776" y="1196752"/>
            <a:ext cx="3456384" cy="3600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3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10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3115" y="692696"/>
            <a:ext cx="7885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 : Example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7F97DC-8258-5F33-494D-C0FE83D57800}"/>
              </a:ext>
            </a:extLst>
          </p:cNvPr>
          <p:cNvSpPr txBox="1"/>
          <p:nvPr/>
        </p:nvSpPr>
        <p:spPr>
          <a:xfrm>
            <a:off x="373028" y="1340768"/>
            <a:ext cx="11191875" cy="954107"/>
          </a:xfrm>
          <a:prstGeom prst="rect">
            <a:avLst/>
          </a:prstGeom>
          <a:solidFill>
            <a:srgbClr val="FCF983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Design a Rough Prototype </a:t>
            </a:r>
            <a:r>
              <a:rPr lang="en-IN" sz="2800" dirty="0">
                <a:cs typeface="Times New Roman" panose="02020603050405020304" pitchFamily="18" charset="0"/>
              </a:rPr>
              <a:t>for a </a:t>
            </a:r>
            <a:r>
              <a:rPr lang="en-I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smart, intelligent, hard-working student </a:t>
            </a:r>
            <a:r>
              <a:rPr lang="en-IN" sz="2800" dirty="0">
                <a:cs typeface="Times New Roman" panose="02020603050405020304" pitchFamily="18" charset="0"/>
              </a:rPr>
              <a:t>at </a:t>
            </a:r>
            <a:r>
              <a:rPr lang="en-I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a reputed B-school </a:t>
            </a:r>
            <a:r>
              <a:rPr lang="en-IN" sz="2800" dirty="0">
                <a:cs typeface="Times New Roman" panose="02020603050405020304" pitchFamily="18" charset="0"/>
              </a:rPr>
              <a:t>needs a way to </a:t>
            </a:r>
            <a:r>
              <a:rPr lang="en-I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manage time between studies </a:t>
            </a:r>
            <a:r>
              <a:rPr lang="en-IN" sz="2800" dirty="0">
                <a:cs typeface="Times New Roman" panose="02020603050405020304" pitchFamily="18" charset="0"/>
              </a:rPr>
              <a:t>and </a:t>
            </a:r>
            <a:r>
              <a:rPr lang="en-I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work.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764C29-A889-794E-5816-5447329B23D9}"/>
              </a:ext>
            </a:extLst>
          </p:cNvPr>
          <p:cNvSpPr txBox="1"/>
          <p:nvPr/>
        </p:nvSpPr>
        <p:spPr>
          <a:xfrm>
            <a:off x="335360" y="2348880"/>
            <a:ext cx="75520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Solution: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Google Calander </a:t>
            </a:r>
            <a:r>
              <a:rPr lang="en-IN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or </a:t>
            </a:r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Physical Diary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A831651E-B662-E6B5-3949-A23A30C97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698" y="3299387"/>
            <a:ext cx="4818324" cy="280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How to Make a To Do List: 10 Steps (with Pictures) - wikiHow">
            <a:extLst>
              <a:ext uri="{FF2B5EF4-FFF2-40B4-BE49-F238E27FC236}">
                <a16:creationId xmlns:a16="http://schemas.microsoft.com/office/drawing/2014/main" xmlns="" id="{E824D155-FEAD-4776-FEF7-FCB61EB28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18" r="5302"/>
          <a:stretch/>
        </p:blipFill>
        <p:spPr bwMode="auto">
          <a:xfrm>
            <a:off x="5178963" y="3257016"/>
            <a:ext cx="2733675" cy="280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BD4557AD-BE22-8F4A-F520-FB41EE580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12035" t="33851" r="36729"/>
          <a:stretch/>
        </p:blipFill>
        <p:spPr bwMode="auto">
          <a:xfrm>
            <a:off x="8386307" y="3214646"/>
            <a:ext cx="3072266" cy="2890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3231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11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37" y="692696"/>
            <a:ext cx="439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Prototypes: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Example</a:t>
            </a:r>
            <a:endParaRPr lang="en-IN" sz="3200" b="1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4C8D5D-ADC6-ADE6-5D42-BFFB2506A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01" y="1019706"/>
            <a:ext cx="9455383" cy="56496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42439" y="908720"/>
            <a:ext cx="2486209" cy="12003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3399"/>
                </a:solidFill>
              </a:rPr>
              <a:t>Design of features in a website or app for an user</a:t>
            </a:r>
            <a:endParaRPr lang="en-IN" sz="2400" b="1" dirty="0">
              <a:solidFill>
                <a:srgbClr val="FF33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1AE130-157A-F3CF-D40E-64553C723044}"/>
              </a:ext>
            </a:extLst>
          </p:cNvPr>
          <p:cNvSpPr txBox="1"/>
          <p:nvPr/>
        </p:nvSpPr>
        <p:spPr>
          <a:xfrm>
            <a:off x="9442439" y="4667652"/>
            <a:ext cx="2630225" cy="1569660"/>
          </a:xfrm>
          <a:prstGeom prst="rect">
            <a:avLst/>
          </a:prstGeom>
          <a:solidFill>
            <a:srgbClr val="FEFDC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Sign-in/up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Home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Features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66734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12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37" y="692696"/>
            <a:ext cx="727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Prototypes: Example activity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2439" y="908720"/>
            <a:ext cx="2486209" cy="304698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3399"/>
                </a:solidFill>
              </a:rPr>
              <a:t>Design any of the prototypes for an user – Either Mobile app or Web app- with all the features and step-by-step activities/screens</a:t>
            </a:r>
            <a:endParaRPr lang="en-IN" sz="2400" b="1" dirty="0">
              <a:solidFill>
                <a:srgbClr val="FF33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F1AE130-157A-F3CF-D40E-64553C723044}"/>
              </a:ext>
            </a:extLst>
          </p:cNvPr>
          <p:cNvSpPr txBox="1"/>
          <p:nvPr/>
        </p:nvSpPr>
        <p:spPr>
          <a:xfrm>
            <a:off x="9442439" y="4221088"/>
            <a:ext cx="2630225" cy="1938992"/>
          </a:xfrm>
          <a:prstGeom prst="rect">
            <a:avLst/>
          </a:prstGeom>
          <a:solidFill>
            <a:srgbClr val="FEFDC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Should include</a:t>
            </a:r>
            <a:endParaRPr lang="en-IN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Sign-in/up </a:t>
            </a:r>
            <a:r>
              <a:rPr lang="en-IN" sz="2400" dirty="0"/>
              <a:t>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Home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Features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Contact Page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7407D07-0113-402E-B28C-9BBFBC65CAFE}"/>
              </a:ext>
            </a:extLst>
          </p:cNvPr>
          <p:cNvSpPr txBox="1">
            <a:spLocks/>
          </p:cNvSpPr>
          <p:nvPr/>
        </p:nvSpPr>
        <p:spPr>
          <a:xfrm>
            <a:off x="235452" y="1484784"/>
            <a:ext cx="5860548" cy="31965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E-commerce App/website</a:t>
            </a:r>
          </a:p>
          <a:p>
            <a:r>
              <a:rPr lang="en-US" sz="28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Health/Fitness Tracking App/website</a:t>
            </a:r>
          </a:p>
          <a:p>
            <a:r>
              <a:rPr lang="en-US" sz="28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Travel booking App/website</a:t>
            </a:r>
          </a:p>
          <a:p>
            <a:r>
              <a:rPr lang="en-US" sz="28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Food delivery App/website</a:t>
            </a:r>
          </a:p>
          <a:p>
            <a:r>
              <a:rPr lang="en-US" sz="28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Task Management App/website</a:t>
            </a:r>
          </a:p>
          <a:p>
            <a:r>
              <a:rPr lang="en-US" sz="28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E-learning App/website</a:t>
            </a:r>
          </a:p>
          <a:p>
            <a:endParaRPr lang="en-US" sz="36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  <a:p>
            <a:endParaRPr lang="en-IN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512064" y="5084064"/>
            <a:ext cx="8176224" cy="129378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accent2">
                    <a:lumMod val="75000"/>
                  </a:schemeClr>
                </a:solidFill>
              </a:rPr>
              <a:t>Your </a:t>
            </a:r>
            <a:r>
              <a:rPr lang="en-IN" sz="2600" u="sng" dirty="0" smtClean="0">
                <a:solidFill>
                  <a:schemeClr val="accent2">
                    <a:lumMod val="75000"/>
                  </a:schemeClr>
                </a:solidFill>
              </a:rPr>
              <a:t>PROTOTYPE </a:t>
            </a:r>
            <a:r>
              <a:rPr lang="en-IN" sz="2600" b="1" dirty="0" smtClean="0">
                <a:solidFill>
                  <a:schemeClr val="accent2">
                    <a:lumMod val="75000"/>
                  </a:schemeClr>
                </a:solidFill>
              </a:rPr>
              <a:t>MUST EXPLAIN ITSELF</a:t>
            </a:r>
          </a:p>
          <a:p>
            <a:r>
              <a:rPr lang="en-IN" sz="2600" dirty="0" smtClean="0">
                <a:solidFill>
                  <a:schemeClr val="accent2">
                    <a:lumMod val="75000"/>
                  </a:schemeClr>
                </a:solidFill>
              </a:rPr>
              <a:t>Your </a:t>
            </a:r>
            <a:r>
              <a:rPr lang="en-IN" sz="2600" u="sng" dirty="0" smtClean="0">
                <a:solidFill>
                  <a:schemeClr val="accent2">
                    <a:lumMod val="75000"/>
                  </a:schemeClr>
                </a:solidFill>
              </a:rPr>
              <a:t>PROTOTYPE </a:t>
            </a:r>
            <a:r>
              <a:rPr lang="en-IN" sz="2600" dirty="0" smtClean="0">
                <a:solidFill>
                  <a:schemeClr val="accent2">
                    <a:lumMod val="75000"/>
                  </a:schemeClr>
                </a:solidFill>
              </a:rPr>
              <a:t> Should </a:t>
            </a:r>
            <a:r>
              <a:rPr lang="en-IN" sz="2600" b="1" dirty="0" smtClean="0">
                <a:solidFill>
                  <a:schemeClr val="accent2">
                    <a:lumMod val="75000"/>
                  </a:schemeClr>
                </a:solidFill>
              </a:rPr>
              <a:t>Communicate</a:t>
            </a:r>
            <a:r>
              <a:rPr lang="en-IN" sz="2600" dirty="0" smtClean="0">
                <a:solidFill>
                  <a:schemeClr val="accent2">
                    <a:lumMod val="75000"/>
                  </a:schemeClr>
                </a:solidFill>
              </a:rPr>
              <a:t> One Or More </a:t>
            </a:r>
            <a:r>
              <a:rPr lang="en-IN" sz="2600" b="1" dirty="0" smtClean="0">
                <a:solidFill>
                  <a:schemeClr val="accent2">
                    <a:lumMod val="75000"/>
                  </a:schemeClr>
                </a:solidFill>
              </a:rPr>
              <a:t>Benefits/Features</a:t>
            </a:r>
            <a:endParaRPr lang="en-IN" dirty="0"/>
          </a:p>
        </p:txBody>
      </p:sp>
      <p:sp>
        <p:nvSpPr>
          <p:cNvPr id="11" name="5-Point Star 10"/>
          <p:cNvSpPr/>
          <p:nvPr/>
        </p:nvSpPr>
        <p:spPr>
          <a:xfrm>
            <a:off x="7320136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5-Point Star 11"/>
          <p:cNvSpPr/>
          <p:nvPr/>
        </p:nvSpPr>
        <p:spPr>
          <a:xfrm>
            <a:off x="8112224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20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13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37" y="692696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Prototypes: Example activity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2439" y="2012647"/>
            <a:ext cx="2486209" cy="12003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3399"/>
                </a:solidFill>
              </a:rPr>
              <a:t>Simple physical  prototypes for an user</a:t>
            </a:r>
            <a:endParaRPr lang="en-IN" sz="2400" b="1" dirty="0">
              <a:solidFill>
                <a:srgbClr val="FF3399"/>
              </a:solidFill>
            </a:endParaRPr>
          </a:p>
        </p:txBody>
      </p:sp>
      <p:pic>
        <p:nvPicPr>
          <p:cNvPr id="9" name="Picture 8" descr="A close-up of people working on a blueprint&#10;&#10;Description automatically generated">
            <a:extLst>
              <a:ext uri="{FF2B5EF4-FFF2-40B4-BE49-F238E27FC236}">
                <a16:creationId xmlns:a16="http://schemas.microsoft.com/office/drawing/2014/main" xmlns="" id="{A4B2586E-D4FA-E2B1-72EE-478E834E5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396139"/>
            <a:ext cx="8640960" cy="4992789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7320136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5-Point Star 10"/>
          <p:cNvSpPr/>
          <p:nvPr/>
        </p:nvSpPr>
        <p:spPr>
          <a:xfrm>
            <a:off x="8040216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5-Point Star 11"/>
          <p:cNvSpPr/>
          <p:nvPr/>
        </p:nvSpPr>
        <p:spPr>
          <a:xfrm>
            <a:off x="8688288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37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14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36" y="692696"/>
            <a:ext cx="820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Prototypes: Example activity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7407D07-0113-402E-B28C-9BBFBC65CAFE}"/>
              </a:ext>
            </a:extLst>
          </p:cNvPr>
          <p:cNvSpPr txBox="1">
            <a:spLocks/>
          </p:cNvSpPr>
          <p:nvPr/>
        </p:nvSpPr>
        <p:spPr>
          <a:xfrm>
            <a:off x="407369" y="1375438"/>
            <a:ext cx="11305256" cy="5293922"/>
          </a:xfrm>
          <a:prstGeom prst="rect">
            <a:avLst/>
          </a:prstGeom>
          <a:solidFill>
            <a:srgbClr val="FEFDC6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smtClean="0"/>
              <a:t>CREATE A ROUGH PROTOTYPE </a:t>
            </a:r>
            <a:r>
              <a:rPr lang="en-IN" sz="2400" smtClean="0"/>
              <a:t>in the form of an original illustration with written explanations. </a:t>
            </a:r>
          </a:p>
          <a:p>
            <a:r>
              <a:rPr lang="en-IN" sz="2400" b="1" smtClean="0"/>
              <a:t>Remember:</a:t>
            </a:r>
          </a:p>
          <a:p>
            <a:pPr lvl="1"/>
            <a:r>
              <a:rPr lang="en-IN" sz="2400" smtClean="0">
                <a:solidFill>
                  <a:schemeClr val="accent2">
                    <a:lumMod val="75000"/>
                  </a:schemeClr>
                </a:solidFill>
              </a:rPr>
              <a:t>Your </a:t>
            </a:r>
            <a:r>
              <a:rPr lang="en-IN" sz="2400" u="sng" smtClean="0">
                <a:solidFill>
                  <a:schemeClr val="accent2">
                    <a:lumMod val="75000"/>
                  </a:schemeClr>
                </a:solidFill>
              </a:rPr>
              <a:t>PROTOTYPE </a:t>
            </a:r>
            <a:r>
              <a:rPr lang="en-IN" sz="2400" b="1" smtClean="0">
                <a:solidFill>
                  <a:schemeClr val="accent2">
                    <a:lumMod val="75000"/>
                  </a:schemeClr>
                </a:solidFill>
              </a:rPr>
              <a:t>MUST EXPLAIN ITSELF</a:t>
            </a:r>
          </a:p>
          <a:p>
            <a:pPr lvl="1"/>
            <a:r>
              <a:rPr lang="en-IN" sz="2400" smtClean="0">
                <a:solidFill>
                  <a:schemeClr val="accent2">
                    <a:lumMod val="75000"/>
                  </a:schemeClr>
                </a:solidFill>
              </a:rPr>
              <a:t>Use your </a:t>
            </a:r>
            <a:r>
              <a:rPr lang="en-IN" sz="2400" u="sng" smtClean="0">
                <a:solidFill>
                  <a:schemeClr val="accent2">
                    <a:lumMod val="75000"/>
                  </a:schemeClr>
                </a:solidFill>
              </a:rPr>
              <a:t>PROTOTYPE </a:t>
            </a:r>
            <a:r>
              <a:rPr lang="en-IN" sz="2400" smtClean="0">
                <a:solidFill>
                  <a:schemeClr val="accent2">
                    <a:lumMod val="75000"/>
                  </a:schemeClr>
                </a:solidFill>
              </a:rPr>
              <a:t> should </a:t>
            </a:r>
            <a:r>
              <a:rPr lang="en-IN" sz="2400" b="1" smtClean="0">
                <a:solidFill>
                  <a:schemeClr val="accent2">
                    <a:lumMod val="75000"/>
                  </a:schemeClr>
                </a:solidFill>
              </a:rPr>
              <a:t>communicate</a:t>
            </a:r>
            <a:r>
              <a:rPr lang="en-IN" sz="2400" smtClean="0">
                <a:solidFill>
                  <a:schemeClr val="accent2">
                    <a:lumMod val="75000"/>
                  </a:schemeClr>
                </a:solidFill>
              </a:rPr>
              <a:t> one or more </a:t>
            </a:r>
            <a:r>
              <a:rPr lang="en-IN" sz="2400" b="1" smtClean="0">
                <a:solidFill>
                  <a:schemeClr val="accent2">
                    <a:lumMod val="75000"/>
                  </a:schemeClr>
                </a:solidFill>
              </a:rPr>
              <a:t>benefits/features</a:t>
            </a:r>
            <a:r>
              <a:rPr lang="en-IN" sz="240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457200" lvl="1" indent="0">
              <a:buFont typeface="Arial" pitchFamily="34" charset="0"/>
              <a:buNone/>
            </a:pPr>
            <a:r>
              <a:rPr lang="en-IN" sz="2400" b="1" u="sng" smtClean="0"/>
              <a:t>Choose anyone to Rough Sketch and Paper PROTOTYPE</a:t>
            </a:r>
            <a:endParaRPr lang="en-IN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95400" y="4077072"/>
            <a:ext cx="5544616" cy="240065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Gadgets for polling</a:t>
            </a:r>
          </a:p>
          <a:p>
            <a:pPr marL="342900" lvl="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Electrical car design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User-friendly remote control for a TV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User-friendly Multi-purpose Wallet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</a:rPr>
              <a:t>.. Many more … any other</a:t>
            </a:r>
            <a:endParaRPr lang="en-IN" sz="2400" b="1" dirty="0">
              <a:solidFill>
                <a:srgbClr val="0000FF"/>
              </a:solidFill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7320136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5-Point Star 9"/>
          <p:cNvSpPr/>
          <p:nvPr/>
        </p:nvSpPr>
        <p:spPr>
          <a:xfrm>
            <a:off x="8112224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5-Point Star 10"/>
          <p:cNvSpPr/>
          <p:nvPr/>
        </p:nvSpPr>
        <p:spPr>
          <a:xfrm>
            <a:off x="8904312" y="730034"/>
            <a:ext cx="576064" cy="53872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792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257683"/>
            <a:ext cx="8225094" cy="4331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3392" y="476672"/>
            <a:ext cx="11017224" cy="5976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28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4294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Elements of Design Thinking</a:t>
            </a:r>
          </a:p>
        </p:txBody>
      </p:sp>
      <p:pic>
        <p:nvPicPr>
          <p:cNvPr id="4" name="Picture 3" descr="DT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0" y="1120848"/>
            <a:ext cx="11032566" cy="5569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2596" y="105940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FF3300"/>
                </a:solidFill>
              </a:rPr>
              <a:t>Innovation/Outcome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00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Elements of Design Thinking</a:t>
            </a:r>
          </a:p>
        </p:txBody>
      </p:sp>
      <p:pic>
        <p:nvPicPr>
          <p:cNvPr id="4" name="Picture 3" descr="D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76" y="723644"/>
            <a:ext cx="7215238" cy="5576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4166" y="6429396"/>
            <a:ext cx="10715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INSIGHTS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4364" y="6448032"/>
            <a:ext cx="92869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NEEDS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5934" y="6448033"/>
            <a:ext cx="114813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CONCEPTS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1818" y="6448032"/>
            <a:ext cx="10715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16" y="6429396"/>
            <a:ext cx="10715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REFINE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4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18984" y="1764236"/>
            <a:ext cx="10339237" cy="42570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Prototype</a:t>
            </a:r>
            <a:r>
              <a:rPr lang="en-IN" dirty="0" smtClean="0"/>
              <a:t> = the </a:t>
            </a:r>
            <a:r>
              <a:rPr lang="en-IN" b="1" dirty="0" smtClean="0"/>
              <a:t>language</a:t>
            </a:r>
            <a:r>
              <a:rPr lang="en-IN" dirty="0" smtClean="0"/>
              <a:t> of Design Thinking</a:t>
            </a:r>
          </a:p>
          <a:p>
            <a:r>
              <a:rPr lang="en-IN" b="1" dirty="0" smtClean="0"/>
              <a:t>Function</a:t>
            </a:r>
            <a:r>
              <a:rPr lang="en-IN" dirty="0" smtClean="0"/>
              <a:t> = to </a:t>
            </a:r>
            <a:r>
              <a:rPr lang="en-IN" b="1" dirty="0" smtClean="0"/>
              <a:t>communicate</a:t>
            </a:r>
            <a:r>
              <a:rPr lang="en-IN" dirty="0" smtClean="0"/>
              <a:t> something about the idea</a:t>
            </a:r>
          </a:p>
          <a:p>
            <a:r>
              <a:rPr lang="en-IN" b="1" dirty="0" smtClean="0"/>
              <a:t>Purpose</a:t>
            </a:r>
            <a:r>
              <a:rPr lang="en-IN" dirty="0" smtClean="0"/>
              <a:t> = to obtain </a:t>
            </a:r>
            <a:r>
              <a:rPr lang="en-IN" b="1" dirty="0" smtClean="0"/>
              <a:t>feedback</a:t>
            </a:r>
            <a:r>
              <a:rPr lang="en-IN" dirty="0" smtClean="0"/>
              <a:t> about the idea</a:t>
            </a:r>
          </a:p>
          <a:p>
            <a:endParaRPr lang="en-IN" sz="2400" dirty="0" smtClean="0"/>
          </a:p>
          <a:p>
            <a:pPr marL="0" indent="0" algn="ctr">
              <a:buFont typeface="Arial" pitchFamily="34" charset="0"/>
              <a:buNone/>
            </a:pPr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</a:rPr>
              <a:t>A PROTOTYPE IS A </a:t>
            </a:r>
            <a:r>
              <a:rPr lang="en-IN" sz="2800" b="1" u="sng" dirty="0" smtClean="0">
                <a:solidFill>
                  <a:schemeClr val="accent2">
                    <a:lumMod val="75000"/>
                  </a:schemeClr>
                </a:solidFill>
              </a:rPr>
              <a:t>MESSAGE</a:t>
            </a:r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IN" sz="2800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2800" b="1" dirty="0" smtClean="0">
                <a:solidFill>
                  <a:schemeClr val="accent2">
                    <a:lumMod val="75000"/>
                  </a:schemeClr>
                </a:solidFill>
              </a:rPr>
              <a:t>IT COMMUNICATES SOMETHING ABOUT YOUR IDEA</a:t>
            </a:r>
          </a:p>
          <a:p>
            <a:pPr marL="0" indent="0" algn="ctr">
              <a:buFont typeface="Arial" pitchFamily="34" charset="0"/>
              <a:buNone/>
            </a:pPr>
            <a:r>
              <a:rPr lang="en-IN" sz="2800" b="1" dirty="0" smtClean="0">
                <a:solidFill>
                  <a:srgbClr val="00B050"/>
                </a:solidFill>
              </a:rPr>
              <a:t>A PROTOTYPE MUST </a:t>
            </a:r>
            <a:r>
              <a:rPr lang="en-IN" sz="2800" b="1" u="sng" dirty="0" smtClean="0">
                <a:solidFill>
                  <a:srgbClr val="00B050"/>
                </a:solidFill>
              </a:rPr>
              <a:t>SPEAK FOR ITSELF</a:t>
            </a:r>
            <a:endParaRPr lang="en-IN" sz="2800" b="1" u="sng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7648" y="1052736"/>
            <a:ext cx="669674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3300"/>
                </a:solidFill>
                <a:latin typeface="Arial Narrow" panose="020B0606020202030204" pitchFamily="34" charset="0"/>
              </a:rPr>
              <a:t>DEVELOPMENT OF MODELS</a:t>
            </a:r>
            <a:endParaRPr lang="en-IN" sz="3600" b="1" dirty="0">
              <a:solidFill>
                <a:srgbClr val="FF33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80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5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1424" y="1052736"/>
            <a:ext cx="4536504" cy="4784907"/>
            <a:chOff x="1070932" y="1757134"/>
            <a:chExt cx="3964077" cy="4352859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xmlns="" id="{B1F63FB3-C49D-5D46-E19D-1964A1A62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622" y="1757134"/>
              <a:ext cx="3710531" cy="13719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571500" indent="-571500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3200" b="1" dirty="0"/>
                <a:t>Low-Fidelity Prototype</a:t>
              </a:r>
            </a:p>
            <a:p>
              <a:pPr marL="0" indent="0" algn="just">
                <a:lnSpc>
                  <a:spcPct val="10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en-US" sz="2800" b="1" dirty="0">
                  <a:solidFill>
                    <a:schemeClr val="accent2">
                      <a:lumMod val="75000"/>
                    </a:schemeClr>
                  </a:solidFill>
                </a:rPr>
                <a:t>(Rough Prototype) </a:t>
              </a:r>
            </a:p>
          </p:txBody>
        </p:sp>
        <p:pic>
          <p:nvPicPr>
            <p:cNvPr id="9" name="Picture 2" descr="5 Common Low-Fidelity Prototypes and Their Best Practices | IxDF">
              <a:extLst>
                <a:ext uri="{FF2B5EF4-FFF2-40B4-BE49-F238E27FC236}">
                  <a16:creationId xmlns:a16="http://schemas.microsoft.com/office/drawing/2014/main" xmlns="" id="{F08344B4-45BA-B514-98C6-464F5826F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60188" y="4066445"/>
              <a:ext cx="2585564" cy="20435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69D8E08-55A3-06C1-D059-D05EF7865DB0}"/>
                </a:ext>
              </a:extLst>
            </p:cNvPr>
            <p:cNvSpPr txBox="1"/>
            <p:nvPr/>
          </p:nvSpPr>
          <p:spPr>
            <a:xfrm>
              <a:off x="1070932" y="3666335"/>
              <a:ext cx="396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/>
              <a:r>
                <a:rPr lang="en-US" sz="2000" b="1" dirty="0">
                  <a:solidFill>
                    <a:srgbClr val="002060"/>
                  </a:solidFill>
                  <a:latin typeface="Rockwell (Body)"/>
                </a:rPr>
                <a:t>Simple Paper based Prototype</a:t>
              </a:r>
              <a:endParaRPr lang="en-IN" sz="2000" b="1" dirty="0">
                <a:solidFill>
                  <a:srgbClr val="002060"/>
                </a:solidFill>
                <a:latin typeface="Rockwell (Body)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8BD35CA-A2A7-57B0-3270-D7052998F1EF}"/>
              </a:ext>
            </a:extLst>
          </p:cNvPr>
          <p:cNvGrpSpPr/>
          <p:nvPr/>
        </p:nvGrpSpPr>
        <p:grpSpPr>
          <a:xfrm>
            <a:off x="6500813" y="1052736"/>
            <a:ext cx="4795045" cy="5057257"/>
            <a:chOff x="6500813" y="1970498"/>
            <a:chExt cx="4795045" cy="4139495"/>
          </a:xfrm>
        </p:grpSpPr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xmlns="" id="{56BEB83E-DF86-9E4F-891C-0319B3FF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1775" y="1970498"/>
              <a:ext cx="4263603" cy="881731"/>
            </a:xfrm>
            <a:prstGeom prst="rect">
              <a:avLst/>
            </a:prstGeom>
            <a:solidFill>
              <a:srgbClr val="FCF983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571500" indent="-571500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1200"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r>
                <a:rPr lang="en-US" altLang="en-US" sz="3200" b="1" dirty="0"/>
                <a:t>High-Fidelity Prototype</a:t>
              </a:r>
            </a:p>
          </p:txBody>
        </p:sp>
        <p:pic>
          <p:nvPicPr>
            <p:cNvPr id="14" name="Picture 13" descr="Low Fidelity vs High Fidelity Prototypes | by Bartłomiej Pierzchała |  7ninjas | Medium">
              <a:extLst>
                <a:ext uri="{FF2B5EF4-FFF2-40B4-BE49-F238E27FC236}">
                  <a16:creationId xmlns:a16="http://schemas.microsoft.com/office/drawing/2014/main" xmlns="" id="{99E1F5EC-D192-C35F-3C03-2C4669A7C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43353" y="3812344"/>
              <a:ext cx="3709963" cy="2297649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0EE42F4-811D-4FE4-8294-5B3661DEBE8F}"/>
                </a:ext>
              </a:extLst>
            </p:cNvPr>
            <p:cNvSpPr txBox="1"/>
            <p:nvPr/>
          </p:nvSpPr>
          <p:spPr>
            <a:xfrm>
              <a:off x="6500813" y="3382952"/>
              <a:ext cx="47950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/>
              <a:r>
                <a:rPr lang="en-US" sz="2000" b="1" dirty="0">
                  <a:solidFill>
                    <a:srgbClr val="002060"/>
                  </a:solidFill>
                  <a:latin typeface="Rockwell (Body)"/>
                </a:rPr>
                <a:t>(advanced interactions &amp; transitions)</a:t>
              </a:r>
              <a:endParaRPr lang="en-IN" sz="2000" b="1" dirty="0">
                <a:solidFill>
                  <a:srgbClr val="002060"/>
                </a:solidFill>
                <a:latin typeface="Rockwell (Bod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68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6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1562BB7B-1B4B-42C8-806F-217435101C26}"/>
              </a:ext>
            </a:extLst>
          </p:cNvPr>
          <p:cNvSpPr txBox="1">
            <a:spLocks/>
          </p:cNvSpPr>
          <p:nvPr/>
        </p:nvSpPr>
        <p:spPr>
          <a:xfrm>
            <a:off x="198408" y="1268760"/>
            <a:ext cx="11625182" cy="53285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Purpose: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To explore and communicate basic ideas and concepts. </a:t>
            </a:r>
          </a:p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Appearance: Simple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minimalistic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. (may be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hand-drawn sketches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paper prototypes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, or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basic wireframes</a:t>
            </a: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Functionality: Lack functional components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and </a:t>
            </a: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interactivity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rgbClr val="FF3300"/>
                </a:solidFill>
                <a:cs typeface="Times New Roman" panose="02020603050405020304" pitchFamily="18" charset="0"/>
              </a:rPr>
              <a:t>do not simulate the actual functionality of the final product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Advantage: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Quick and cost-effective to create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,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Easy to make changes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,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facilitate rapid ideation and exploration of design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,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ideal for initial concept validation 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and  </a:t>
            </a: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early-stage user feedback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30000"/>
              </a:lnSpc>
            </a:pPr>
            <a:endParaRPr lang="en-US" sz="2400" dirty="0">
              <a:solidFill>
                <a:srgbClr val="292929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728" y="692696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9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7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728" y="692696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</a:t>
            </a:r>
            <a:endParaRPr lang="en-IN" sz="3200" b="1" dirty="0">
              <a:solidFill>
                <a:srgbClr val="C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B777BB-A3E8-8BAA-F29B-89A99AFED3DA}"/>
              </a:ext>
            </a:extLst>
          </p:cNvPr>
          <p:cNvGrpSpPr/>
          <p:nvPr/>
        </p:nvGrpSpPr>
        <p:grpSpPr>
          <a:xfrm>
            <a:off x="239209" y="1484783"/>
            <a:ext cx="5136711" cy="4642624"/>
            <a:chOff x="239209" y="1322348"/>
            <a:chExt cx="4761999" cy="49869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E3DAB8AF-1795-1CC9-D6CD-6CCED2A755D2}"/>
                </a:ext>
              </a:extLst>
            </p:cNvPr>
            <p:cNvSpPr/>
            <p:nvPr/>
          </p:nvSpPr>
          <p:spPr>
            <a:xfrm>
              <a:off x="253084" y="1322348"/>
              <a:ext cx="4748124" cy="49869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493D778-8D8F-4007-A6DF-CE1B000C0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1670" t="26258" r="12963" b="27792"/>
            <a:stretch/>
          </p:blipFill>
          <p:spPr>
            <a:xfrm>
              <a:off x="390852" y="1829818"/>
              <a:ext cx="4472587" cy="19602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E57529B-3FB0-4A7C-9A60-AB5759D6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853" y="3787108"/>
              <a:ext cx="4472587" cy="22448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9C2FF71-528F-78AC-B459-ECE42CA97DE4}"/>
                </a:ext>
              </a:extLst>
            </p:cNvPr>
            <p:cNvSpPr txBox="1"/>
            <p:nvPr/>
          </p:nvSpPr>
          <p:spPr>
            <a:xfrm>
              <a:off x="239209" y="1368153"/>
              <a:ext cx="45753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Service-based (App/Website)</a:t>
              </a:r>
              <a:endParaRPr lang="en-IN" sz="24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F816FA3-CB7B-AB8D-1F02-9B7624ABBD79}"/>
              </a:ext>
            </a:extLst>
          </p:cNvPr>
          <p:cNvGrpSpPr/>
          <p:nvPr/>
        </p:nvGrpSpPr>
        <p:grpSpPr>
          <a:xfrm>
            <a:off x="6136451" y="1484783"/>
            <a:ext cx="5648181" cy="4642623"/>
            <a:chOff x="6136451" y="1149766"/>
            <a:chExt cx="5816340" cy="49869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48FB90C-45B5-875E-8173-96CBB9C39F5C}"/>
                </a:ext>
              </a:extLst>
            </p:cNvPr>
            <p:cNvSpPr/>
            <p:nvPr/>
          </p:nvSpPr>
          <p:spPr>
            <a:xfrm>
              <a:off x="6136451" y="1149766"/>
              <a:ext cx="5816340" cy="4986972"/>
            </a:xfrm>
            <a:prstGeom prst="rect">
              <a:avLst/>
            </a:prstGeom>
            <a:solidFill>
              <a:srgbClr val="FCF98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DB276A2D-52A2-DB18-C534-C9942C9AFD80}"/>
                </a:ext>
              </a:extLst>
            </p:cNvPr>
            <p:cNvSpPr txBox="1"/>
            <p:nvPr/>
          </p:nvSpPr>
          <p:spPr>
            <a:xfrm>
              <a:off x="6249477" y="1370710"/>
              <a:ext cx="56894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Product-based (Sketch/Rough Model)</a:t>
              </a:r>
              <a:endParaRPr lang="en-IN" sz="24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242A1E83-951A-E306-6AF5-9CE932A8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9901" y="2053319"/>
              <a:ext cx="5689439" cy="3948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75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8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5760" y="692696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High Fidelity Prototypes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562BB7B-1B4B-42C8-806F-217435101C26}"/>
              </a:ext>
            </a:extLst>
          </p:cNvPr>
          <p:cNvSpPr txBox="1">
            <a:spLocks/>
          </p:cNvSpPr>
          <p:nvPr/>
        </p:nvSpPr>
        <p:spPr>
          <a:xfrm>
            <a:off x="214686" y="1340768"/>
            <a:ext cx="11608904" cy="53285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Purpose: M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ore detailed and realistic representations of the final product (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Stimulate actual user experience, test the functionality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Appearance: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Closely resemble the final product in terms of visual design and interaction</a:t>
            </a:r>
          </a:p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Functionality: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Include interactive elements, mimic the functionality of the final product</a:t>
            </a:r>
            <a:r>
              <a:rPr lang="en-US" sz="24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</a:rPr>
              <a:t>user can interact with different features including screen, allow more accurately usability testing</a:t>
            </a:r>
            <a:r>
              <a:rPr 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2400" b="1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Advantages: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Provide realistic user experience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useful to attract the stakeholders </a:t>
            </a:r>
            <a:r>
              <a:rPr lang="en-US" sz="2400" dirty="0" smtClean="0">
                <a:cs typeface="Times New Roman" panose="02020603050405020304" pitchFamily="18" charset="0"/>
              </a:rPr>
              <a:t>and</a:t>
            </a: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investors</a:t>
            </a:r>
            <a:r>
              <a:rPr lang="en-US" sz="2400" dirty="0" smtClean="0">
                <a:solidFill>
                  <a:srgbClr val="292929"/>
                </a:solidFill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Can help to identify and address usability issues. </a:t>
            </a:r>
            <a:endParaRPr lang="en-US" sz="24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0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9732901" y="5634822"/>
            <a:ext cx="16976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239">
              <a:lnSpc>
                <a:spcPts val="922"/>
              </a:lnSpc>
            </a:pPr>
            <a:fld id="{81D60167-4931-47E6-BA6A-407CBD079E47}" type="slidenum">
              <a:rPr spc="-44" dirty="0"/>
              <a:pPr marL="67239">
                <a:lnSpc>
                  <a:spcPts val="922"/>
                </a:lnSpc>
              </a:pPr>
              <a:t>9</a:t>
            </a:fld>
            <a:endParaRPr spc="-44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633412"/>
          </a:xfrm>
          <a:solidFill>
            <a:srgbClr val="0000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</a:t>
            </a:r>
            <a:r>
              <a:rPr lang="en-IN" sz="3200" b="1" dirty="0" smtClean="0">
                <a:solidFill>
                  <a:schemeClr val="bg1"/>
                </a:solidFill>
              </a:rPr>
              <a:t>Prototype: Types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3115" y="692696"/>
            <a:ext cx="7885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Low Fidelity Prototypes : Tools to be used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63352" y="1876926"/>
            <a:ext cx="5184576" cy="421907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>
                <a:solidFill>
                  <a:srgbClr val="000000"/>
                </a:solidFill>
              </a:rPr>
              <a:t>Pen and Paper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Whiteboard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Sketching Apps or Software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Cardboard or Foam Board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Storyboard</a:t>
            </a:r>
          </a:p>
          <a:p>
            <a:r>
              <a:rPr lang="en-IN" dirty="0" smtClean="0">
                <a:solidFill>
                  <a:srgbClr val="000000"/>
                </a:solidFill>
              </a:rPr>
              <a:t>Index Cards</a:t>
            </a:r>
            <a:endParaRPr lang="en-IN" dirty="0">
              <a:solidFill>
                <a:srgbClr val="0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23992" y="1700809"/>
            <a:ext cx="5435639" cy="4223438"/>
            <a:chOff x="6566843" y="2051667"/>
            <a:chExt cx="4892788" cy="38725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00C2E8A7-5EC6-3527-22DD-85EDDF066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72" r="44394" b="3609"/>
            <a:stretch/>
          </p:blipFill>
          <p:spPr>
            <a:xfrm>
              <a:off x="6566843" y="2051667"/>
              <a:ext cx="2369668" cy="18478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A165B763-76F2-C01F-5133-4B251C22E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2656" y="2051667"/>
              <a:ext cx="2466975" cy="1847850"/>
            </a:xfrm>
            <a:prstGeom prst="rect">
              <a:avLst/>
            </a:prstGeom>
          </p:spPr>
        </p:pic>
        <p:pic>
          <p:nvPicPr>
            <p:cNvPr id="20" name="Picture 6" descr="Index Cards - 3x5 Inch - Heavy Weight Ruled Index Card - 100 White Cards,  100 Assorted Colors Cards,">
              <a:extLst>
                <a:ext uri="{FF2B5EF4-FFF2-40B4-BE49-F238E27FC236}">
                  <a16:creationId xmlns:a16="http://schemas.microsoft.com/office/drawing/2014/main" xmlns="" id="{CFB52580-04FA-96F2-8359-490783170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844" y="3916671"/>
              <a:ext cx="2369668" cy="200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Mobile Dry Erase Board Magnetic Whiteboard on Wheels India | Ubuy">
              <a:extLst>
                <a:ext uri="{FF2B5EF4-FFF2-40B4-BE49-F238E27FC236}">
                  <a16:creationId xmlns:a16="http://schemas.microsoft.com/office/drawing/2014/main" xmlns="" id="{BE36352E-9B6A-173F-6136-1B2668DCA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1026" b="-409"/>
            <a:stretch/>
          </p:blipFill>
          <p:spPr bwMode="auto">
            <a:xfrm>
              <a:off x="8992657" y="3916671"/>
              <a:ext cx="2466974" cy="200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5249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570</Words>
  <Application>Microsoft Office PowerPoint</Application>
  <PresentationFormat>Custom</PresentationFormat>
  <Paragraphs>111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DESIGN THINKING AND INNOVATION</vt:lpstr>
      <vt:lpstr>Elements of Design Thinking</vt:lpstr>
      <vt:lpstr>Elements of Design Thinking</vt:lpstr>
      <vt:lpstr>Concept of Prototype</vt:lpstr>
      <vt:lpstr>Concept of Prototype: Types</vt:lpstr>
      <vt:lpstr>Concept of Prototype: Types</vt:lpstr>
      <vt:lpstr>Concept of Prototype: Types</vt:lpstr>
      <vt:lpstr>Concept of Prototype: Types</vt:lpstr>
      <vt:lpstr>Concept of Prototype: Types</vt:lpstr>
      <vt:lpstr>Concept of Prototype: Types</vt:lpstr>
      <vt:lpstr>Concept of Prototype: Types</vt:lpstr>
      <vt:lpstr>Concept of Prototype: Types</vt:lpstr>
      <vt:lpstr>Concept of Prototype: Types</vt:lpstr>
      <vt:lpstr>Concept of Prototype: Types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ismail - [2010]</cp:lastModifiedBy>
  <cp:revision>66</cp:revision>
  <dcterms:created xsi:type="dcterms:W3CDTF">2024-12-26T04:05:46Z</dcterms:created>
  <dcterms:modified xsi:type="dcterms:W3CDTF">2025-12-25T12:50:52Z</dcterms:modified>
</cp:coreProperties>
</file>